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Arial Bold" panose="020B0802020202020204" pitchFamily="34" charset="77"/>
      <p:regular r:id="rId12"/>
      <p:bold r:id="rId13"/>
    </p:embeddedFont>
    <p:embeddedFont>
      <p:font typeface="Arial Bold Italics" panose="020B0802020202090204" pitchFamily="34" charset="77"/>
      <p:regular r:id="rId14"/>
      <p:bold r:id="rId15"/>
      <p:italic r:id="rId16"/>
      <p:boldItalic r:id="rId17"/>
    </p:embeddedFont>
    <p:embeddedFont>
      <p:font typeface="Arial Italics" panose="020B0502020202090204" pitchFamily="34" charset="77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2" autoAdjust="0"/>
    <p:restoredTop sz="94589" autoAdjust="0"/>
  </p:normalViewPr>
  <p:slideViewPr>
    <p:cSldViewPr>
      <p:cViewPr varScale="1">
        <p:scale>
          <a:sx n="80" d="100"/>
          <a:sy n="80" d="100"/>
        </p:scale>
        <p:origin x="88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4D3A33-0495-F567-10F0-F4D4C890C44E}"/>
              </a:ext>
            </a:extLst>
          </p:cNvPr>
          <p:cNvSpPr txBox="1"/>
          <p:nvPr/>
        </p:nvSpPr>
        <p:spPr>
          <a:xfrm>
            <a:off x="1295400" y="495300"/>
            <a:ext cx="15621000" cy="9448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Project:</a:t>
            </a:r>
          </a:p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Java and Web Development</a:t>
            </a:r>
          </a:p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Finalization Phase</a:t>
            </a:r>
          </a:p>
          <a:p>
            <a:pPr algn="ctr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Course of Study:</a:t>
            </a:r>
          </a:p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Computer Science</a:t>
            </a:r>
          </a:p>
          <a:p>
            <a:pPr algn="ctr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Tutor:</a:t>
            </a:r>
          </a:p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Christian Remfert</a:t>
            </a:r>
          </a:p>
          <a:p>
            <a:pPr algn="ctr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Student’s Name:</a:t>
            </a:r>
          </a:p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Yunus Emre Dagli</a:t>
            </a:r>
          </a:p>
          <a:p>
            <a:pPr algn="ctr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Matriculation No:</a:t>
            </a:r>
          </a:p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102203493</a:t>
            </a:r>
          </a:p>
        </p:txBody>
      </p:sp>
    </p:spTree>
    <p:extLst>
      <p:ext uri="{BB962C8B-B14F-4D97-AF65-F5344CB8AC3E}">
        <p14:creationId xmlns:p14="http://schemas.microsoft.com/office/powerpoint/2010/main" val="1736958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621741" y="729142"/>
            <a:ext cx="16991747" cy="95578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63B62D-CD69-D0DE-9DE6-F330A8E4997E}"/>
              </a:ext>
            </a:extLst>
          </p:cNvPr>
          <p:cNvSpPr txBox="1"/>
          <p:nvPr/>
        </p:nvSpPr>
        <p:spPr>
          <a:xfrm>
            <a:off x="533400" y="48039"/>
            <a:ext cx="75923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Overview Video – Current State of The Web Application</a:t>
            </a:r>
          </a:p>
        </p:txBody>
      </p:sp>
      <p:pic>
        <p:nvPicPr>
          <p:cNvPr id="8" name="Graphic 7" descr="Badge 9 outline">
            <a:extLst>
              <a:ext uri="{FF2B5EF4-FFF2-40B4-BE49-F238E27FC236}">
                <a16:creationId xmlns:a16="http://schemas.microsoft.com/office/drawing/2014/main" id="{44FB3163-530D-84C1-84BA-0FD97756AF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621741" cy="6217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6214" y="615652"/>
            <a:ext cx="18006071" cy="9633248"/>
          </a:xfrm>
          <a:custGeom>
            <a:avLst/>
            <a:gdLst/>
            <a:ahLst/>
            <a:cxnLst/>
            <a:rect l="l" t="t" r="r" b="b"/>
            <a:pathLst>
              <a:path w="18006071" h="9633248">
                <a:moveTo>
                  <a:pt x="0" y="0"/>
                </a:moveTo>
                <a:lnTo>
                  <a:pt x="18006072" y="0"/>
                </a:lnTo>
                <a:lnTo>
                  <a:pt x="18006072" y="9633248"/>
                </a:lnTo>
                <a:lnTo>
                  <a:pt x="0" y="9633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582088" y="56454"/>
            <a:ext cx="5318373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CONTAINER DIAGRAM - FEEDBACK REVISIONS</a:t>
            </a:r>
          </a:p>
        </p:txBody>
      </p:sp>
      <p:pic>
        <p:nvPicPr>
          <p:cNvPr id="5" name="Graphic 4" descr="Badge 1 outline">
            <a:extLst>
              <a:ext uri="{FF2B5EF4-FFF2-40B4-BE49-F238E27FC236}">
                <a16:creationId xmlns:a16="http://schemas.microsoft.com/office/drawing/2014/main" id="{E39663D4-F4FE-AEA1-DD9B-83DE6A448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6933" y="38100"/>
            <a:ext cx="671593" cy="6715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1846074" y="1452576"/>
            <a:ext cx="4762" cy="125833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06538" y="1452576"/>
            <a:ext cx="882374" cy="1238420"/>
          </a:xfrm>
          <a:custGeom>
            <a:avLst/>
            <a:gdLst/>
            <a:ahLst/>
            <a:cxnLst/>
            <a:rect l="l" t="t" r="r" b="b"/>
            <a:pathLst>
              <a:path w="882374" h="1238420">
                <a:moveTo>
                  <a:pt x="0" y="0"/>
                </a:moveTo>
                <a:lnTo>
                  <a:pt x="882374" y="0"/>
                </a:lnTo>
                <a:lnTo>
                  <a:pt x="882374" y="1238420"/>
                </a:lnTo>
                <a:lnTo>
                  <a:pt x="0" y="123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30062" y="113297"/>
            <a:ext cx="8666366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dirty="0">
                <a:solidFill>
                  <a:srgbClr val="333333"/>
                </a:solidFill>
                <a:latin typeface="Arial" panose="020B0604020202020204" pitchFamily="34" charset="0"/>
                <a:ea typeface="Public Sans Bold"/>
                <a:cs typeface="Arial" panose="020B0604020202020204" pitchFamily="34" charset="0"/>
                <a:sym typeface="Public Sans Bold"/>
              </a:rPr>
              <a:t>Container Diagram Fixes Based on Feedback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0062" y="3420208"/>
            <a:ext cx="16937068" cy="443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endParaRPr dirty="0"/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First, I made sure that users only interact with the frontend. Users shouldn’t directly connect to the backend, so I updated the diagram so that both the Admin and Customer use their respective React-based Single-Page Apps. All backend interaction now clearly flows through these frontends.</a:t>
            </a:r>
          </a:p>
          <a:p>
            <a:pPr algn="l">
              <a:lnSpc>
                <a:spcPts val="3220"/>
              </a:lnSpc>
            </a:pPr>
            <a:endParaRPr lang="en-US" sz="2300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 also got rid of any bidirectional or confusing arrows. In the earlier version, I had arrows that looked like the backend was somehow “talking back” to the frontend. Since the C4 model doesn’t support backlinks, I removed those and kept only one-way arrows showing the frontend making API calls to the backend.</a:t>
            </a:r>
          </a:p>
          <a:p>
            <a:pPr algn="l">
              <a:lnSpc>
                <a:spcPts val="3220"/>
              </a:lnSpc>
            </a:pPr>
            <a:endParaRPr lang="en-US" sz="2300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3220"/>
              </a:lnSpc>
            </a:pPr>
            <a:endParaRPr lang="en-US" sz="2300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3220"/>
              </a:lnSpc>
            </a:pPr>
            <a:endParaRPr lang="en-US" sz="2300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007999" y="1028163"/>
            <a:ext cx="15943875" cy="2037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endParaRPr dirty="0"/>
          </a:p>
          <a:p>
            <a:pPr algn="just">
              <a:lnSpc>
                <a:spcPts val="3220"/>
              </a:lnSpc>
            </a:pPr>
            <a:r>
              <a:rPr lang="en-US" sz="2300" b="1" i="1" dirty="0">
                <a:solidFill>
                  <a:srgbClr val="333333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“Your container diagram has multiple issues: first of all, C4 model does not support backlinks, so the multiple connection between elements are not following the standard. Second, the user always connects to a frontend and not to a backend.”</a:t>
            </a:r>
          </a:p>
          <a:p>
            <a:pPr algn="just">
              <a:lnSpc>
                <a:spcPts val="3220"/>
              </a:lnSpc>
            </a:pPr>
            <a:endParaRPr lang="en-US" sz="2300" b="1" i="1" dirty="0">
              <a:solidFill>
                <a:srgbClr val="333333"/>
              </a:solidFill>
              <a:latin typeface="Arial Bold Italics"/>
              <a:ea typeface="Arial Bold Italics"/>
              <a:cs typeface="Arial Bold Italics"/>
              <a:sym typeface="Arial Bold Italics"/>
            </a:endParaRPr>
          </a:p>
        </p:txBody>
      </p:sp>
      <p:pic>
        <p:nvPicPr>
          <p:cNvPr id="8" name="Graphic 7" descr="Badge outline">
            <a:extLst>
              <a:ext uri="{FF2B5EF4-FFF2-40B4-BE49-F238E27FC236}">
                <a16:creationId xmlns:a16="http://schemas.microsoft.com/office/drawing/2014/main" id="{975C13D9-89D2-9187-8E86-7A20741AF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" y="92130"/>
            <a:ext cx="685800" cy="7182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1846074" y="1452576"/>
            <a:ext cx="4762" cy="125833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06538" y="1452576"/>
            <a:ext cx="882374" cy="1238420"/>
          </a:xfrm>
          <a:custGeom>
            <a:avLst/>
            <a:gdLst/>
            <a:ahLst/>
            <a:cxnLst/>
            <a:rect l="l" t="t" r="r" b="b"/>
            <a:pathLst>
              <a:path w="882374" h="1238420">
                <a:moveTo>
                  <a:pt x="0" y="0"/>
                </a:moveTo>
                <a:lnTo>
                  <a:pt x="882374" y="0"/>
                </a:lnTo>
                <a:lnTo>
                  <a:pt x="882374" y="1238420"/>
                </a:lnTo>
                <a:lnTo>
                  <a:pt x="0" y="123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30062" y="65672"/>
            <a:ext cx="831393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dirty="0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Responsive Design Fixes Based on Feedback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07999" y="1053966"/>
            <a:ext cx="15943875" cy="1637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endParaRPr dirty="0"/>
          </a:p>
          <a:p>
            <a:pPr algn="just">
              <a:lnSpc>
                <a:spcPts val="3220"/>
              </a:lnSpc>
            </a:pPr>
            <a:r>
              <a:rPr lang="en-US" sz="2300" b="1" i="1" dirty="0">
                <a:solidFill>
                  <a:srgbClr val="333333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“Please make sure that your application is responsive. Some elements looks like they are not optimized for small screen devices.”</a:t>
            </a:r>
          </a:p>
          <a:p>
            <a:pPr algn="just">
              <a:lnSpc>
                <a:spcPts val="3220"/>
              </a:lnSpc>
            </a:pPr>
            <a:endParaRPr lang="en-US" sz="2300" b="1" i="1" dirty="0">
              <a:solidFill>
                <a:srgbClr val="333333"/>
              </a:solidFill>
              <a:latin typeface="Arial Bold Italics"/>
              <a:ea typeface="Arial Bold Italics"/>
              <a:cs typeface="Arial Bold Italics"/>
              <a:sym typeface="Arial Bold Itali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30062" y="3373152"/>
            <a:ext cx="15943875" cy="224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 b="1" dirty="0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Problem</a:t>
            </a:r>
          </a:p>
          <a:p>
            <a:pPr algn="just">
              <a:lnSpc>
                <a:spcPts val="3450"/>
              </a:lnSpc>
            </a:pPr>
            <a:r>
              <a:rPr lang="en-US" sz="23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To begin, I audited the entire application — not just the Admin Panel, but also critical user-facing components like the </a:t>
            </a:r>
            <a:r>
              <a:rPr lang="en-US" sz="2300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HeroSection</a:t>
            </a:r>
            <a:r>
              <a:rPr lang="en-US" sz="23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Navbar, and the </a:t>
            </a:r>
            <a:r>
              <a:rPr lang="en-US" sz="2300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RoomShowcase</a:t>
            </a:r>
            <a:r>
              <a:rPr lang="en-US" sz="23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It became evident that several layout elements (particularly tables, fixed sidebars, and grid structures) lacked fluid behavior on small devices such as smartphones and tablets.</a:t>
            </a:r>
          </a:p>
          <a:p>
            <a:pPr algn="just">
              <a:lnSpc>
                <a:spcPts val="3450"/>
              </a:lnSpc>
            </a:pPr>
            <a:endParaRPr lang="en-US" sz="2300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30062" y="5521992"/>
            <a:ext cx="15943875" cy="3736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96"/>
              </a:lnSpc>
            </a:pPr>
            <a:r>
              <a:rPr lang="en-US" sz="2400" b="1" dirty="0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Media Queries &amp; Screen Sizes Used</a:t>
            </a:r>
          </a:p>
          <a:p>
            <a:pPr algn="just">
              <a:lnSpc>
                <a:spcPts val="3254"/>
              </a:lnSpc>
            </a:pPr>
            <a:r>
              <a:rPr lang="en-US" sz="23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I applied responsive design principles using the following standard breakpoints:</a:t>
            </a:r>
          </a:p>
          <a:p>
            <a:pPr algn="just">
              <a:lnSpc>
                <a:spcPts val="3254"/>
              </a:lnSpc>
            </a:pPr>
            <a:endParaRPr lang="en-US" sz="2300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96571" lvl="1" indent="-248285" algn="just">
              <a:lnSpc>
                <a:spcPts val="3254"/>
              </a:lnSpc>
              <a:buFont typeface="Arial"/>
              <a:buChar char="•"/>
            </a:pPr>
            <a:r>
              <a:rPr lang="en-US" sz="23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max-width: 1024px → For tablets and smaller desktops</a:t>
            </a:r>
          </a:p>
          <a:p>
            <a:pPr marL="496571" lvl="1" indent="-248285" algn="just">
              <a:lnSpc>
                <a:spcPts val="3254"/>
              </a:lnSpc>
              <a:buFont typeface="Arial"/>
              <a:buChar char="•"/>
            </a:pPr>
            <a:r>
              <a:rPr lang="en-US" sz="23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max-width: 768px   → For tablets in portrait mode and large phones</a:t>
            </a:r>
          </a:p>
          <a:p>
            <a:pPr marL="496571" lvl="1" indent="-248285" algn="just">
              <a:lnSpc>
                <a:spcPts val="3254"/>
              </a:lnSpc>
              <a:buFont typeface="Arial"/>
              <a:buChar char="•"/>
            </a:pPr>
            <a:r>
              <a:rPr lang="en-US" sz="23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max-width: 480px   → For small mobile phones</a:t>
            </a:r>
          </a:p>
          <a:p>
            <a:pPr algn="just">
              <a:lnSpc>
                <a:spcPts val="3254"/>
              </a:lnSpc>
            </a:pPr>
            <a:endParaRPr lang="en-US" sz="2300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ts val="3254"/>
              </a:lnSpc>
            </a:pPr>
            <a:endParaRPr lang="en-US" sz="2300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ts val="3254"/>
              </a:lnSpc>
            </a:pPr>
            <a:endParaRPr lang="en-US" sz="2300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raphic 8" descr="Badge 3 outline">
            <a:extLst>
              <a:ext uri="{FF2B5EF4-FFF2-40B4-BE49-F238E27FC236}">
                <a16:creationId xmlns:a16="http://schemas.microsoft.com/office/drawing/2014/main" id="{1356ACE1-3DAE-35C9-C593-6504E155D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33" y="29633"/>
            <a:ext cx="706691" cy="7066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0062" y="65672"/>
            <a:ext cx="831393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Responsive Design Fixes Based on Feedback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30062" y="904875"/>
            <a:ext cx="15943875" cy="8508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 b="1" dirty="0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What I Did in Practice?</a:t>
            </a:r>
          </a:p>
          <a:p>
            <a:pPr algn="just">
              <a:lnSpc>
                <a:spcPts val="3450"/>
              </a:lnSpc>
            </a:pPr>
            <a:endParaRPr lang="en-US" sz="2400" b="1" dirty="0">
              <a:solidFill>
                <a:srgbClr val="333333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just">
              <a:lnSpc>
                <a:spcPts val="3450"/>
              </a:lnSpc>
            </a:pPr>
            <a:r>
              <a:rPr lang="en-US" sz="2300" b="1" dirty="0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Admin Panel:</a:t>
            </a:r>
          </a:p>
          <a:p>
            <a:pPr algn="just">
              <a:lnSpc>
                <a:spcPts val="3450"/>
              </a:lnSpc>
            </a:pPr>
            <a:endParaRPr lang="en-US" sz="2300" b="1" dirty="0">
              <a:solidFill>
                <a:srgbClr val="333333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496571" lvl="1" indent="-248285" algn="just">
              <a:lnSpc>
                <a:spcPts val="3450"/>
              </a:lnSpc>
              <a:buFont typeface="Arial"/>
              <a:buChar char="•"/>
            </a:pPr>
            <a:r>
              <a:rPr lang="en-US" sz="2300" b="1" dirty="0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Sidebar: </a:t>
            </a:r>
            <a:r>
              <a:rPr lang="en-US" sz="23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Refactored the sidebar using position: fixed and toggled it using a hamburger (</a:t>
            </a:r>
            <a:r>
              <a:rPr lang="en-US" sz="2300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FiMenu</a:t>
            </a:r>
            <a:r>
              <a:rPr lang="en-US" sz="23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and close (</a:t>
            </a:r>
            <a:r>
              <a:rPr lang="en-US" sz="2300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FiX</a:t>
            </a:r>
            <a:r>
              <a:rPr lang="en-US" sz="23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button. The toggle state is managed via </a:t>
            </a:r>
            <a:r>
              <a:rPr lang="en-US" sz="2300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useState</a:t>
            </a:r>
            <a:r>
              <a:rPr lang="en-US" sz="23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and the icon updates conditionally to avoid rendering both at once.</a:t>
            </a:r>
          </a:p>
          <a:p>
            <a:pPr marL="496571" lvl="1" indent="-248285" algn="just">
              <a:lnSpc>
                <a:spcPts val="3450"/>
              </a:lnSpc>
              <a:buFont typeface="Arial"/>
              <a:buChar char="•"/>
            </a:pPr>
            <a:r>
              <a:rPr lang="en-US" sz="2300" b="1" dirty="0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Table Responsiveness (</a:t>
            </a:r>
            <a:r>
              <a:rPr lang="en-US" sz="2300" b="1" dirty="0" err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PaymentTable</a:t>
            </a:r>
            <a:r>
              <a:rPr lang="en-US" sz="2300" b="1" dirty="0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, Notification): </a:t>
            </a:r>
            <a:r>
              <a:rPr lang="en-US" sz="23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Wrapped wide tables in a scrollable .payment-table-wrapper using overflow-x: auto, min-width, and white-space: </a:t>
            </a:r>
            <a:r>
              <a:rPr lang="en-US" sz="2300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nowrap</a:t>
            </a:r>
            <a:r>
              <a:rPr lang="en-US" sz="23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to allow horizontal scrolling on small screens.</a:t>
            </a:r>
          </a:p>
          <a:p>
            <a:pPr marL="496571" lvl="1" indent="-248285" algn="just">
              <a:lnSpc>
                <a:spcPts val="3450"/>
              </a:lnSpc>
              <a:buFont typeface="Arial"/>
              <a:buChar char="•"/>
            </a:pPr>
            <a:r>
              <a:rPr lang="en-US" sz="2300" b="1" dirty="0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Grid Adjustments: </a:t>
            </a:r>
            <a:r>
              <a:rPr lang="en-US" sz="23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Ensured .dashboard-grid and .admin-main-content margins/paddings adjust when the sidebar is open. This prevents layout shifts and content clipping.</a:t>
            </a:r>
          </a:p>
          <a:p>
            <a:pPr marL="496571" lvl="1" indent="-248285" algn="just">
              <a:lnSpc>
                <a:spcPts val="3450"/>
              </a:lnSpc>
              <a:buFont typeface="Arial"/>
              <a:buChar char="•"/>
            </a:pPr>
            <a:r>
              <a:rPr lang="en-US" sz="2300" b="1" dirty="0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Touch Scrolling: </a:t>
            </a:r>
            <a:r>
              <a:rPr lang="en-US" sz="23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Used -</a:t>
            </a:r>
            <a:r>
              <a:rPr lang="en-US" sz="2300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webkit</a:t>
            </a:r>
            <a:r>
              <a:rPr lang="en-US" sz="23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-overflow-scrolling: touch; to improve scrolling fluidity on iOS devices.</a:t>
            </a:r>
          </a:p>
          <a:p>
            <a:pPr algn="just">
              <a:lnSpc>
                <a:spcPts val="3450"/>
              </a:lnSpc>
            </a:pPr>
            <a:endParaRPr lang="en-US" sz="2300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ts val="3450"/>
              </a:lnSpc>
            </a:pPr>
            <a:r>
              <a:rPr lang="en-US" sz="2300" b="1" dirty="0" err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HeroSection</a:t>
            </a:r>
            <a:r>
              <a:rPr lang="en-US" sz="2300" b="1" dirty="0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, Navbar, and </a:t>
            </a:r>
            <a:r>
              <a:rPr lang="en-US" sz="2300" b="1" dirty="0" err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RoomShowcase</a:t>
            </a:r>
            <a:r>
              <a:rPr lang="en-US" sz="2300" b="1" dirty="0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:</a:t>
            </a:r>
          </a:p>
          <a:p>
            <a:pPr algn="just">
              <a:lnSpc>
                <a:spcPts val="3450"/>
              </a:lnSpc>
            </a:pPr>
            <a:endParaRPr lang="en-US" sz="2300" b="1" dirty="0">
              <a:solidFill>
                <a:srgbClr val="333333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496571" lvl="1" indent="-248285" algn="just">
              <a:lnSpc>
                <a:spcPts val="3450"/>
              </a:lnSpc>
              <a:buFont typeface="Arial"/>
              <a:buChar char="•"/>
            </a:pPr>
            <a:r>
              <a:rPr lang="en-US" sz="23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Made key layout adjustments using media queries for images, texts, button scaling, and flex alignment.</a:t>
            </a:r>
          </a:p>
          <a:p>
            <a:pPr marL="496571" lvl="1" indent="-248285" algn="just">
              <a:lnSpc>
                <a:spcPts val="3450"/>
              </a:lnSpc>
              <a:buFont typeface="Arial"/>
              <a:buChar char="•"/>
            </a:pPr>
            <a:r>
              <a:rPr lang="en-US" sz="23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Ensured the navbar collapses or realigns elegantly on smaller screens and doesn’t overlap other components.</a:t>
            </a:r>
          </a:p>
          <a:p>
            <a:pPr marL="496571" lvl="1" indent="-248285" algn="just">
              <a:lnSpc>
                <a:spcPts val="3450"/>
              </a:lnSpc>
              <a:buFont typeface="Arial"/>
              <a:buChar char="•"/>
            </a:pPr>
            <a:r>
              <a:rPr lang="en-US" sz="23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Improved spacing, padding, and font scaling within the </a:t>
            </a:r>
            <a:r>
              <a:rPr lang="en-US" sz="2300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HeroSection</a:t>
            </a:r>
            <a:r>
              <a:rPr lang="en-US" sz="23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and room cards to retain legibility and spacing.</a:t>
            </a:r>
          </a:p>
          <a:p>
            <a:pPr algn="just">
              <a:lnSpc>
                <a:spcPts val="3600"/>
              </a:lnSpc>
            </a:pPr>
            <a:endParaRPr lang="en-US" sz="2300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ts val="3450"/>
              </a:lnSpc>
            </a:pPr>
            <a:endParaRPr lang="en-US" sz="2300" dirty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raphic 4" descr="Badge 4 outline">
            <a:extLst>
              <a:ext uri="{FF2B5EF4-FFF2-40B4-BE49-F238E27FC236}">
                <a16:creationId xmlns:a16="http://schemas.microsoft.com/office/drawing/2014/main" id="{07F02E84-7338-E7DD-592A-907C646BD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00" y="63500"/>
            <a:ext cx="660400" cy="660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34" y="1137048"/>
            <a:ext cx="9487526" cy="7981381"/>
          </a:xfrm>
          <a:custGeom>
            <a:avLst/>
            <a:gdLst/>
            <a:ahLst/>
            <a:cxnLst/>
            <a:rect l="l" t="t" r="r" b="b"/>
            <a:pathLst>
              <a:path w="9487526" h="7981381">
                <a:moveTo>
                  <a:pt x="0" y="0"/>
                </a:moveTo>
                <a:lnTo>
                  <a:pt x="9487526" y="0"/>
                </a:lnTo>
                <a:lnTo>
                  <a:pt x="9487526" y="7981381"/>
                </a:lnTo>
                <a:lnTo>
                  <a:pt x="0" y="79813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597839" y="1137048"/>
            <a:ext cx="7690161" cy="7981381"/>
          </a:xfrm>
          <a:custGeom>
            <a:avLst/>
            <a:gdLst/>
            <a:ahLst/>
            <a:cxnLst/>
            <a:rect l="l" t="t" r="r" b="b"/>
            <a:pathLst>
              <a:path w="7690161" h="7981381">
                <a:moveTo>
                  <a:pt x="0" y="0"/>
                </a:moveTo>
                <a:lnTo>
                  <a:pt x="7690161" y="0"/>
                </a:lnTo>
                <a:lnTo>
                  <a:pt x="7690161" y="7981381"/>
                </a:lnTo>
                <a:lnTo>
                  <a:pt x="0" y="7981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7" b="-1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30062" y="65672"/>
            <a:ext cx="831393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Responsive Design Fixes Based on Feedback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33019" y="9144000"/>
            <a:ext cx="2653156" cy="90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0"/>
              </a:lnSpc>
            </a:pPr>
            <a:r>
              <a:rPr lang="en-US" sz="2300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max-width: 1024px</a:t>
            </a:r>
          </a:p>
          <a:p>
            <a:pPr algn="just">
              <a:lnSpc>
                <a:spcPts val="3450"/>
              </a:lnSpc>
            </a:pPr>
            <a:r>
              <a:rPr lang="en-US" sz="2300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     </a:t>
            </a:r>
            <a:r>
              <a:rPr lang="en-US" sz="2300" i="1">
                <a:solidFill>
                  <a:srgbClr val="333333"/>
                </a:solidFill>
                <a:latin typeface="Arial Italics"/>
                <a:ea typeface="Arial Italics"/>
                <a:cs typeface="Arial Italics"/>
                <a:sym typeface="Arial Italics"/>
              </a:rPr>
              <a:t> 1024 x 768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98960" y="9144000"/>
            <a:ext cx="2653156" cy="90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0"/>
              </a:lnSpc>
            </a:pPr>
            <a:r>
              <a:rPr lang="en-US" sz="2300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max-width: 768px </a:t>
            </a:r>
          </a:p>
          <a:p>
            <a:pPr algn="just">
              <a:lnSpc>
                <a:spcPts val="3450"/>
              </a:lnSpc>
            </a:pPr>
            <a:r>
              <a:rPr lang="en-US" sz="2300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        </a:t>
            </a:r>
            <a:r>
              <a:rPr lang="en-US" sz="2300" i="1">
                <a:solidFill>
                  <a:srgbClr val="333333"/>
                </a:solidFill>
                <a:latin typeface="Arial Italics"/>
                <a:ea typeface="Arial Italics"/>
                <a:cs typeface="Arial Italics"/>
                <a:sym typeface="Arial Italics"/>
              </a:rPr>
              <a:t>768 x 1024</a:t>
            </a:r>
          </a:p>
        </p:txBody>
      </p:sp>
      <p:pic>
        <p:nvPicPr>
          <p:cNvPr id="8" name="Graphic 7" descr="Badge 5 outline">
            <a:extLst>
              <a:ext uri="{FF2B5EF4-FFF2-40B4-BE49-F238E27FC236}">
                <a16:creationId xmlns:a16="http://schemas.microsoft.com/office/drawing/2014/main" id="{DBE783D1-A61A-109D-1B31-61F749DFA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34" y="0"/>
            <a:ext cx="685800" cy="7357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7567" y="1028700"/>
            <a:ext cx="7910703" cy="8229600"/>
          </a:xfrm>
          <a:custGeom>
            <a:avLst/>
            <a:gdLst/>
            <a:ahLst/>
            <a:cxnLst/>
            <a:rect l="l" t="t" r="r" b="b"/>
            <a:pathLst>
              <a:path w="7910703" h="8229600">
                <a:moveTo>
                  <a:pt x="0" y="0"/>
                </a:moveTo>
                <a:lnTo>
                  <a:pt x="7910703" y="0"/>
                </a:lnTo>
                <a:lnTo>
                  <a:pt x="79107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853614" y="1028700"/>
            <a:ext cx="7910703" cy="8229600"/>
          </a:xfrm>
          <a:custGeom>
            <a:avLst/>
            <a:gdLst/>
            <a:ahLst/>
            <a:cxnLst/>
            <a:rect l="l" t="t" r="r" b="b"/>
            <a:pathLst>
              <a:path w="7910703" h="8229600">
                <a:moveTo>
                  <a:pt x="0" y="0"/>
                </a:moveTo>
                <a:lnTo>
                  <a:pt x="7910703" y="0"/>
                </a:lnTo>
                <a:lnTo>
                  <a:pt x="79107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30062" y="65672"/>
            <a:ext cx="8313938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dirty="0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Responsive Design Fixes Based on Feedback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42209" y="9252630"/>
            <a:ext cx="3001420" cy="134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0"/>
              </a:lnSpc>
            </a:pPr>
            <a:r>
              <a:rPr lang="en-US" sz="2300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max-width: 480px </a:t>
            </a:r>
          </a:p>
          <a:p>
            <a:pPr algn="just">
              <a:lnSpc>
                <a:spcPts val="3450"/>
              </a:lnSpc>
            </a:pPr>
            <a:r>
              <a:rPr lang="en-US" sz="2300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       </a:t>
            </a:r>
            <a:r>
              <a:rPr lang="en-US" sz="2300" i="1">
                <a:solidFill>
                  <a:srgbClr val="333333"/>
                </a:solidFill>
                <a:latin typeface="Arial Italics"/>
                <a:ea typeface="Arial Italics"/>
                <a:cs typeface="Arial Italics"/>
                <a:sym typeface="Arial Italics"/>
              </a:rPr>
              <a:t>480 x 800</a:t>
            </a:r>
          </a:p>
          <a:p>
            <a:pPr algn="just">
              <a:lnSpc>
                <a:spcPts val="3450"/>
              </a:lnSpc>
            </a:pPr>
            <a:r>
              <a:rPr lang="en-US" sz="2300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29255" y="9252630"/>
            <a:ext cx="3001420" cy="134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0"/>
              </a:lnSpc>
            </a:pPr>
            <a:r>
              <a:rPr lang="en-US" sz="2300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max-width: 480px </a:t>
            </a:r>
          </a:p>
          <a:p>
            <a:pPr algn="just">
              <a:lnSpc>
                <a:spcPts val="3450"/>
              </a:lnSpc>
            </a:pPr>
            <a:r>
              <a:rPr lang="en-US" sz="2300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     </a:t>
            </a:r>
            <a:r>
              <a:rPr lang="en-US" sz="2300" i="1">
                <a:solidFill>
                  <a:srgbClr val="333333"/>
                </a:solidFill>
                <a:latin typeface="Arial Italics"/>
                <a:ea typeface="Arial Italics"/>
                <a:cs typeface="Arial Italics"/>
                <a:sym typeface="Arial Italics"/>
              </a:rPr>
              <a:t>  360 x 740</a:t>
            </a:r>
          </a:p>
          <a:p>
            <a:pPr algn="just">
              <a:lnSpc>
                <a:spcPts val="3450"/>
              </a:lnSpc>
            </a:pPr>
            <a:r>
              <a:rPr lang="en-US" sz="2300" b="1">
                <a:solidFill>
                  <a:srgbClr val="333333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</a:p>
        </p:txBody>
      </p:sp>
      <p:pic>
        <p:nvPicPr>
          <p:cNvPr id="8" name="Graphic 7" descr="Badge 6 outline">
            <a:extLst>
              <a:ext uri="{FF2B5EF4-FFF2-40B4-BE49-F238E27FC236}">
                <a16:creationId xmlns:a16="http://schemas.microsoft.com/office/drawing/2014/main" id="{97CE6AB8-BE8E-4078-80B7-91A1F8F0E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7620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449826"/>
              </p:ext>
            </p:extLst>
          </p:nvPr>
        </p:nvGraphicFramePr>
        <p:xfrm>
          <a:off x="213851" y="534863"/>
          <a:ext cx="17860297" cy="9637837"/>
        </p:xfrm>
        <a:graphic>
          <a:graphicData uri="http://schemas.openxmlformats.org/drawingml/2006/table">
            <a:tbl>
              <a:tblPr/>
              <a:tblGrid>
                <a:gridCol w="3924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1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48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4056"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 Bold"/>
                          <a:cs typeface="Arial" panose="020B0604020202020204" pitchFamily="34" charset="0"/>
                          <a:sym typeface="Arial Bold"/>
                        </a:rPr>
                        <a:t>Action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 Bold"/>
                          <a:cs typeface="Arial" panose="020B0604020202020204" pitchFamily="34" charset="0"/>
                          <a:sym typeface="Arial Bold"/>
                        </a:rPr>
                        <a:t>Test Input / Interaction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 Bold"/>
                          <a:cs typeface="Arial" panose="020B0604020202020204" pitchFamily="34" charset="0"/>
                          <a:sym typeface="Arial Bold"/>
                        </a:rPr>
                        <a:t>Expected Result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2175"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Booking Form Submission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endParaRPr lang="en-US" sz="17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ts val="2519"/>
                        </a:lnSpc>
                      </a:pPr>
                      <a:r>
                        <a:rPr lang="en-US" sz="1700" i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Fill out the booking form and click “Submit”</a:t>
                      </a:r>
                    </a:p>
                    <a:p>
                      <a:pPr algn="just">
                        <a:lnSpc>
                          <a:spcPts val="2519"/>
                        </a:lnSpc>
                      </a:pPr>
                      <a:endParaRPr lang="en-US" sz="1700" i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endParaRPr lang="en-US" sz="17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ts val="2519"/>
                        </a:lnSpc>
                      </a:pPr>
                      <a:r>
                        <a:rPr lang="en-US" sz="1700" i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Booking is created, confirmation email and SMS are received and the summary box responses with the message “An invoice has been sent to your email address.”</a:t>
                      </a:r>
                    </a:p>
                    <a:p>
                      <a:pPr algn="just">
                        <a:lnSpc>
                          <a:spcPts val="2519"/>
                        </a:lnSpc>
                      </a:pPr>
                      <a:endParaRPr lang="en-US" sz="1700" i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0916"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Invalid Booking Attempt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00" i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“Submit” booking form with missing required fields(e.g. email)</a:t>
                      </a:r>
                      <a:endParaRPr lang="en-US" sz="17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endParaRPr lang="en-US" sz="1700" i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00" i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User receives inline validation error message: “Email is required”</a:t>
                      </a:r>
                      <a:endParaRPr lang="en-US" sz="17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ts val="2519"/>
                        </a:lnSpc>
                      </a:pPr>
                      <a:endParaRPr lang="en-US" sz="17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6504"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Admin Login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00" i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Enter valid admin credentials and click “Login”</a:t>
                      </a:r>
                      <a:endParaRPr lang="en-US" sz="17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00" i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Admin dashboard is opened with notifications table, contact messages table and management tabs</a:t>
                      </a:r>
                      <a:endParaRPr lang="en-US" sz="1700" i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ts val="2519"/>
                        </a:lnSpc>
                      </a:pPr>
                      <a:endParaRPr lang="en-US" sz="1700" i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5816"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Invalid Admin Login</a:t>
                      </a:r>
                      <a:endParaRPr lang="en-US" sz="1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00" i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Use wrong credentials on admin login page and click “Log-in”</a:t>
                      </a:r>
                      <a:endParaRPr lang="en-US" sz="17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00" i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Error message shown: “Invalid username or password”</a:t>
                      </a:r>
                      <a:endParaRPr lang="en-US" sz="17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ts val="2519"/>
                        </a:lnSpc>
                      </a:pPr>
                      <a:endParaRPr lang="en-US" sz="17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9765"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Contact Form Submission</a:t>
                      </a:r>
                      <a:endParaRPr lang="en-US" sz="1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00" i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Submit contact form with a message by clicking “Send Message” button.</a:t>
                      </a:r>
                      <a:endParaRPr lang="en-US" sz="17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00" i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mo"/>
                          <a:cs typeface="Arial" panose="020B0604020202020204" pitchFamily="34" charset="0"/>
                          <a:sym typeface="Arimo"/>
                        </a:rPr>
                        <a:t>If the message is sent successfully, then the response “</a:t>
                      </a:r>
                      <a:r>
                        <a:rPr lang="en-US" sz="17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Thanks for reaching out. We'll get back to you soon!” appears </a:t>
                      </a:r>
                      <a:r>
                        <a:rPr lang="en-US" sz="1700" i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mo"/>
                          <a:cs typeface="Arial" panose="020B0604020202020204" pitchFamily="34" charset="0"/>
                          <a:sym typeface="Arimo"/>
                        </a:rPr>
                        <a:t>and message also appears under “Contact Messages” in admin panel </a:t>
                      </a:r>
                      <a:endParaRPr lang="en-US" sz="17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ts val="2519"/>
                        </a:lnSpc>
                      </a:pPr>
                      <a:endParaRPr lang="en-US" sz="17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1497"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Adding a new room with the desired number of beds to the database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00" i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Click “Add Room” button, then fill the form and click “Submit” button</a:t>
                      </a:r>
                      <a:endParaRPr lang="en-US" sz="17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response would be “Room created successfully!”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637A5ED-F0F5-BB1C-DC5A-8465BA4C7DFC}"/>
              </a:ext>
            </a:extLst>
          </p:cNvPr>
          <p:cNvSpPr txBox="1"/>
          <p:nvPr/>
        </p:nvSpPr>
        <p:spPr>
          <a:xfrm>
            <a:off x="533400" y="48039"/>
            <a:ext cx="4672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Test Cases and Expected Results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Badge 7 outline">
            <a:extLst>
              <a:ext uri="{FF2B5EF4-FFF2-40B4-BE49-F238E27FC236}">
                <a16:creationId xmlns:a16="http://schemas.microsoft.com/office/drawing/2014/main" id="{6CF51A7A-2FC7-3C85-FAE5-3EE5DB02A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26" y="12700"/>
            <a:ext cx="489974" cy="4899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154582"/>
              </p:ext>
            </p:extLst>
          </p:nvPr>
        </p:nvGraphicFramePr>
        <p:xfrm>
          <a:off x="213851" y="571500"/>
          <a:ext cx="17860297" cy="9414249"/>
        </p:xfrm>
        <a:graphic>
          <a:graphicData uri="http://schemas.openxmlformats.org/drawingml/2006/table">
            <a:tbl>
              <a:tblPr/>
              <a:tblGrid>
                <a:gridCol w="3924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1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48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3427"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 Bold"/>
                          <a:cs typeface="Arial" panose="020B0604020202020204" pitchFamily="34" charset="0"/>
                          <a:sym typeface="Arial Bold"/>
                        </a:rPr>
                        <a:t>Action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 Bold"/>
                          <a:cs typeface="Arial" panose="020B0604020202020204" pitchFamily="34" charset="0"/>
                          <a:sym typeface="Arial Bold"/>
                        </a:rPr>
                        <a:t>Test Input / Interaction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 Bold"/>
                          <a:cs typeface="Arial" panose="020B0604020202020204" pitchFamily="34" charset="0"/>
                          <a:sym typeface="Arial Bold"/>
                        </a:rPr>
                        <a:t>Expected Result</a:t>
                      </a:r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5312"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Adding a new booking 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endParaRPr lang="en-US" sz="17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ts val="2519"/>
                        </a:lnSpc>
                      </a:pPr>
                      <a:r>
                        <a:rPr lang="en-US" sz="1700" i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Fill out the booking form and click “Submit”</a:t>
                      </a:r>
                    </a:p>
                    <a:p>
                      <a:pPr algn="just">
                        <a:lnSpc>
                          <a:spcPts val="2519"/>
                        </a:lnSpc>
                      </a:pPr>
                      <a:endParaRPr lang="en-US" sz="1700" i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endParaRPr lang="en-US" sz="17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ts val="2519"/>
                        </a:lnSpc>
                      </a:pPr>
                      <a:r>
                        <a:rPr lang="en-US" sz="1700" i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The response with the message “Booking created successfully.”</a:t>
                      </a:r>
                    </a:p>
                    <a:p>
                      <a:pPr algn="just">
                        <a:lnSpc>
                          <a:spcPts val="2519"/>
                        </a:lnSpc>
                      </a:pPr>
                      <a:endParaRPr lang="en-US" sz="1700" i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5653"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Editing a customer information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00" i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Click “Edit” button in ”Manage Customer” tab and update the information then click “Submit” button.</a:t>
                      </a:r>
                      <a:endParaRPr lang="en-US" sz="17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00" i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The response with the message “Customer updated successfully.”</a:t>
                      </a:r>
                      <a:endParaRPr lang="en-US" sz="17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4025"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Group Booking Visibility </a:t>
                      </a:r>
                      <a:endParaRPr lang="en-US" sz="1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00" i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Click “Contact Us” in the group booking &lt;div&gt;  on homepage.</a:t>
                      </a:r>
                      <a:endParaRPr lang="en-US" sz="17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00" i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The user is directed to the “Contact Us” form.</a:t>
                      </a:r>
                      <a:endParaRPr lang="en-US" sz="17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lnSpc>
                          <a:spcPts val="2519"/>
                        </a:lnSpc>
                      </a:pPr>
                      <a:endParaRPr lang="en-US" sz="17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6226"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Mobile Responsiveness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00" i="1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mo"/>
                          <a:cs typeface="Arial" panose="020B0604020202020204" pitchFamily="34" charset="0"/>
                          <a:sym typeface="Arimo"/>
                        </a:rPr>
                        <a:t>Open the website on a mobile device (e.g. 375px width) or use a browser developer tool for different screen sizes.</a:t>
                      </a:r>
                      <a:endParaRPr lang="en-US" sz="17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elements are responsive and properly stacked without overflow.</a:t>
                      </a:r>
                    </a:p>
                    <a:p>
                      <a:pPr algn="just">
                        <a:lnSpc>
                          <a:spcPts val="2519"/>
                        </a:lnSpc>
                      </a:pPr>
                      <a:endParaRPr lang="en-US" sz="17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6332"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SMS Confirmation via Twilio</a:t>
                      </a:r>
                      <a:endParaRPr lang="en-US" sz="1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00" i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Submit a booking with Twilio-linked phone number</a:t>
                      </a:r>
                      <a:endParaRPr lang="en-US" sz="17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00" i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mo"/>
                          <a:cs typeface="Arial" panose="020B0604020202020204" pitchFamily="34" charset="0"/>
                          <a:sym typeface="Arimo"/>
                        </a:rPr>
                        <a:t>If the payment is successful, a confirmation box shows up with the response </a:t>
                      </a:r>
                      <a:r>
                        <a:rPr lang="en-US" sz="17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 the confirmation SMS will be sent to the Twilio-configured number.(In this case the number is: +4917637672512 )</a:t>
                      </a:r>
                    </a:p>
                    <a:p>
                      <a:pPr algn="just">
                        <a:lnSpc>
                          <a:spcPts val="2519"/>
                        </a:lnSpc>
                      </a:pPr>
                      <a:endParaRPr lang="en-US" sz="17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1625"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Mailtrap Email Testing</a:t>
                      </a:r>
                      <a:endParaRPr lang="en-US" sz="1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00" i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Complete a booking from frontend</a:t>
                      </a:r>
                      <a:endParaRPr lang="en-US" sz="17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519"/>
                        </a:lnSpc>
                        <a:defRPr/>
                      </a:pPr>
                      <a:r>
                        <a:rPr lang="en-US" sz="1700" i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mo"/>
                          <a:cs typeface="Arial" panose="020B0604020202020204" pitchFamily="34" charset="0"/>
                          <a:sym typeface="Arimo"/>
                        </a:rPr>
                        <a:t>If the payment is successful, a confirmation box shows up with the response “</a:t>
                      </a:r>
                      <a:r>
                        <a:rPr lang="en-US" sz="17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Thanks for reaching out. We'll get back to you soon!” and the mail appears in </a:t>
                      </a:r>
                      <a:r>
                        <a:rPr lang="en-US" sz="17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Mailtrap</a:t>
                      </a:r>
                      <a:r>
                        <a:rPr lang="en-US" sz="17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inbox.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E07FC77-0BED-C98C-FC28-FFD56DAD1C05}"/>
              </a:ext>
            </a:extLst>
          </p:cNvPr>
          <p:cNvSpPr txBox="1"/>
          <p:nvPr/>
        </p:nvSpPr>
        <p:spPr>
          <a:xfrm>
            <a:off x="533400" y="48039"/>
            <a:ext cx="4672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Test Cases and Expected Results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Badge 8 outline">
            <a:extLst>
              <a:ext uri="{FF2B5EF4-FFF2-40B4-BE49-F238E27FC236}">
                <a16:creationId xmlns:a16="http://schemas.microsoft.com/office/drawing/2014/main" id="{AE73C192-0971-B962-7556-958B024C4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2700"/>
            <a:ext cx="533400" cy="533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45</TotalTime>
  <Words>1042</Words>
  <Application>Microsoft Macintosh PowerPoint</Application>
  <PresentationFormat>Custom</PresentationFormat>
  <Paragraphs>117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Bold Italics</vt:lpstr>
      <vt:lpstr>Calibri</vt:lpstr>
      <vt:lpstr>Arial Bold</vt:lpstr>
      <vt:lpstr>Arial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paragraph text</dc:title>
  <cp:lastModifiedBy>Yunus Emre Dagli</cp:lastModifiedBy>
  <cp:revision>4</cp:revision>
  <dcterms:created xsi:type="dcterms:W3CDTF">2006-08-16T00:00:00Z</dcterms:created>
  <dcterms:modified xsi:type="dcterms:W3CDTF">2025-04-16T09:19:10Z</dcterms:modified>
  <dc:identifier>DAGksoAgdDU</dc:identifier>
</cp:coreProperties>
</file>